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8" r:id="rId4"/>
    <p:sldId id="269" r:id="rId5"/>
    <p:sldId id="284" r:id="rId6"/>
    <p:sldId id="272" r:id="rId7"/>
    <p:sldId id="275" r:id="rId8"/>
    <p:sldId id="285" r:id="rId9"/>
    <p:sldId id="277" r:id="rId10"/>
    <p:sldId id="278" r:id="rId11"/>
    <p:sldId id="287" r:id="rId12"/>
    <p:sldId id="288" r:id="rId13"/>
    <p:sldId id="279" r:id="rId14"/>
    <p:sldId id="280" r:id="rId15"/>
    <p:sldId id="281" r:id="rId16"/>
    <p:sldId id="282" r:id="rId17"/>
    <p:sldId id="286" r:id="rId18"/>
    <p:sldId id="28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977" autoAdjust="0"/>
  </p:normalViewPr>
  <p:slideViewPr>
    <p:cSldViewPr>
      <p:cViewPr varScale="1">
        <p:scale>
          <a:sx n="60" d="100"/>
          <a:sy n="60" d="100"/>
        </p:scale>
        <p:origin x="7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78BB7-287C-4774-BED8-336185E11F38}" type="datetimeFigureOut">
              <a:rPr lang="de-CH" smtClean="0"/>
              <a:t>03.06.2016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38BDE-0070-489B-A9D7-23C40665C5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799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Geschichte von Target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38BDE-0070-489B-A9D7-23C40665C5DF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968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03.06.2016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100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03.06.2016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842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03.06.2016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790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03.06.2016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780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03.06.2016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69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03.06.2016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20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03.06.2016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278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03.06.2016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949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03.06.2016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072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03.06.2016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222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03.06.2016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274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003F-67EA-44BA-88C7-5A565BD09181}" type="datetimeFigureOut">
              <a:rPr lang="de-CH" smtClean="0"/>
              <a:t>03.06.2016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937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Big Data – Data Mining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26" name="Picture 2" descr="https://www.ethz.ch/de/die-eth-zuerich/globales/eth-meets-you/zuerich-meets-new-york0/_jcr_content/par/textimage_11/image.imageformat.lightbox.11616472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71512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93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Arbeitsauftrag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Berechne die Wahrscheinlichkeiten je Attribut</a:t>
            </a:r>
          </a:p>
          <a:p>
            <a:r>
              <a:rPr lang="de-CH" dirty="0"/>
              <a:t>Berechne die </a:t>
            </a:r>
            <a:r>
              <a:rPr lang="de-CH" dirty="0" err="1"/>
              <a:t>Eintretenswahrscheinlichkeit</a:t>
            </a:r>
            <a:r>
              <a:rPr lang="de-CH" dirty="0"/>
              <a:t> der Fakten 1 und 5 aus dem Test-Set</a:t>
            </a:r>
          </a:p>
          <a:p>
            <a:r>
              <a:rPr lang="de-CH" dirty="0"/>
              <a:t>Vergleiche die Wahrscheinlichkeit gemäss naivem </a:t>
            </a:r>
            <a:r>
              <a:rPr lang="de-CH" dirty="0" err="1"/>
              <a:t>Bayes</a:t>
            </a:r>
            <a:r>
              <a:rPr lang="de-CH" dirty="0"/>
              <a:t> mit den Werten im Test-Set.</a:t>
            </a:r>
          </a:p>
          <a:p>
            <a:r>
              <a:rPr lang="de-CH" dirty="0"/>
              <a:t>Zeit: 30 Minuten</a:t>
            </a:r>
          </a:p>
          <a:p>
            <a:r>
              <a:rPr lang="de-CH" dirty="0"/>
              <a:t>Material: Aufgabenblatt, Taschenrechner</a:t>
            </a:r>
          </a:p>
        </p:txBody>
      </p:sp>
    </p:spTree>
    <p:extLst>
      <p:ext uri="{BB962C8B-B14F-4D97-AF65-F5344CB8AC3E}">
        <p14:creationId xmlns:p14="http://schemas.microsoft.com/office/powerpoint/2010/main" val="99588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Entscheidungsbaum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779912" y="1916832"/>
            <a:ext cx="111357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/>
              <a:t>Werkzeug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19672" y="3284984"/>
            <a:ext cx="149214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/>
              <a:t>Medikamente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872097" y="3284984"/>
            <a:ext cx="104490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/>
              <a:t>Kosmetik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969343" y="4653136"/>
            <a:ext cx="89979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/>
              <a:t>Früchte</a:t>
            </a:r>
          </a:p>
        </p:txBody>
      </p:sp>
      <p:cxnSp>
        <p:nvCxnSpPr>
          <p:cNvPr id="9" name="Gewinkelte Verbindung 8"/>
          <p:cNvCxnSpPr>
            <a:stCxn id="4" idx="2"/>
            <a:endCxn id="5" idx="0"/>
          </p:cNvCxnSpPr>
          <p:nvPr/>
        </p:nvCxnSpPr>
        <p:spPr>
          <a:xfrm rot="5400000">
            <a:off x="2851811" y="1800095"/>
            <a:ext cx="998820" cy="19709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 Verbindung 10"/>
          <p:cNvCxnSpPr>
            <a:stCxn id="4" idx="2"/>
            <a:endCxn id="6" idx="0"/>
          </p:cNvCxnSpPr>
          <p:nvPr/>
        </p:nvCxnSpPr>
        <p:spPr>
          <a:xfrm rot="16200000" flipH="1">
            <a:off x="4866214" y="1756650"/>
            <a:ext cx="998820" cy="205784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ussdiagramm: Vorbereitung 11"/>
          <p:cNvSpPr/>
          <p:nvPr/>
        </p:nvSpPr>
        <p:spPr>
          <a:xfrm>
            <a:off x="3851920" y="3253626"/>
            <a:ext cx="1080120" cy="4320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Nein</a:t>
            </a:r>
          </a:p>
        </p:txBody>
      </p:sp>
      <p:cxnSp>
        <p:nvCxnSpPr>
          <p:cNvPr id="14" name="Gewinkelte Verbindung 13"/>
          <p:cNvCxnSpPr>
            <a:stCxn id="4" idx="2"/>
            <a:endCxn id="12" idx="0"/>
          </p:cNvCxnSpPr>
          <p:nvPr/>
        </p:nvCxnSpPr>
        <p:spPr>
          <a:xfrm rot="16200000" flipH="1">
            <a:off x="3880609" y="2742255"/>
            <a:ext cx="967462" cy="5528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911934" y="2780928"/>
            <a:ext cx="94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>
                <a:solidFill>
                  <a:schemeClr val="accent1"/>
                </a:solidFill>
              </a:rPr>
              <a:t>outdoor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95936" y="278557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>
                <a:solidFill>
                  <a:schemeClr val="accent1"/>
                </a:solidFill>
              </a:rPr>
              <a:t>indoor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206161" y="2785574"/>
            <a:ext cx="57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accent1"/>
                </a:solidFill>
              </a:rPr>
              <a:t>kein</a:t>
            </a:r>
          </a:p>
        </p:txBody>
      </p:sp>
      <p:cxnSp>
        <p:nvCxnSpPr>
          <p:cNvPr id="20" name="Gewinkelte Verbindung 19"/>
          <p:cNvCxnSpPr>
            <a:stCxn id="6" idx="2"/>
            <a:endCxn id="7" idx="0"/>
          </p:cNvCxnSpPr>
          <p:nvPr/>
        </p:nvCxnSpPr>
        <p:spPr>
          <a:xfrm rot="5400000">
            <a:off x="5407485" y="3666073"/>
            <a:ext cx="998820" cy="97530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ussdiagramm: Vorbereitung 20"/>
          <p:cNvSpPr/>
          <p:nvPr/>
        </p:nvSpPr>
        <p:spPr>
          <a:xfrm>
            <a:off x="6491944" y="4653136"/>
            <a:ext cx="1080120" cy="4320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Ja</a:t>
            </a:r>
          </a:p>
        </p:txBody>
      </p:sp>
      <p:cxnSp>
        <p:nvCxnSpPr>
          <p:cNvPr id="23" name="Gewinkelte Verbindung 22"/>
          <p:cNvCxnSpPr>
            <a:stCxn id="6" idx="2"/>
            <a:endCxn id="21" idx="0"/>
          </p:cNvCxnSpPr>
          <p:nvPr/>
        </p:nvCxnSpPr>
        <p:spPr>
          <a:xfrm rot="16200000" flipH="1">
            <a:off x="6213866" y="3834998"/>
            <a:ext cx="998820" cy="63745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4977975" y="4153725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accent1"/>
                </a:solidFill>
              </a:rPr>
              <a:t>parfümiert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458415" y="4153726"/>
            <a:ext cx="130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accent1"/>
                </a:solidFill>
              </a:rPr>
              <a:t>kein Parfüm</a:t>
            </a:r>
          </a:p>
        </p:txBody>
      </p:sp>
      <p:sp>
        <p:nvSpPr>
          <p:cNvPr id="27" name="Flussdiagramm: Vorbereitung 26"/>
          <p:cNvSpPr/>
          <p:nvPr/>
        </p:nvSpPr>
        <p:spPr>
          <a:xfrm>
            <a:off x="4260905" y="5877272"/>
            <a:ext cx="1080120" cy="4320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Nein</a:t>
            </a:r>
          </a:p>
        </p:txBody>
      </p:sp>
      <p:sp>
        <p:nvSpPr>
          <p:cNvPr id="28" name="Flussdiagramm: Vorbereitung 27"/>
          <p:cNvSpPr/>
          <p:nvPr/>
        </p:nvSpPr>
        <p:spPr>
          <a:xfrm>
            <a:off x="5729181" y="5877272"/>
            <a:ext cx="1080120" cy="4320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Ja</a:t>
            </a:r>
          </a:p>
        </p:txBody>
      </p:sp>
      <p:sp>
        <p:nvSpPr>
          <p:cNvPr id="29" name="Flussdiagramm: Vorbereitung 28"/>
          <p:cNvSpPr/>
          <p:nvPr/>
        </p:nvSpPr>
        <p:spPr>
          <a:xfrm>
            <a:off x="395536" y="4581128"/>
            <a:ext cx="1080120" cy="4320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Nein</a:t>
            </a:r>
          </a:p>
        </p:txBody>
      </p:sp>
      <p:sp>
        <p:nvSpPr>
          <p:cNvPr id="30" name="Flussdiagramm: Vorbereitung 29"/>
          <p:cNvSpPr/>
          <p:nvPr/>
        </p:nvSpPr>
        <p:spPr>
          <a:xfrm>
            <a:off x="1691680" y="4581128"/>
            <a:ext cx="1080120" cy="4320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Ja</a:t>
            </a:r>
          </a:p>
        </p:txBody>
      </p:sp>
      <p:sp>
        <p:nvSpPr>
          <p:cNvPr id="31" name="Flussdiagramm: Vorbereitung 30"/>
          <p:cNvSpPr/>
          <p:nvPr/>
        </p:nvSpPr>
        <p:spPr>
          <a:xfrm>
            <a:off x="3086472" y="4573970"/>
            <a:ext cx="1080120" cy="4320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Ja</a:t>
            </a:r>
          </a:p>
        </p:txBody>
      </p:sp>
      <p:cxnSp>
        <p:nvCxnSpPr>
          <p:cNvPr id="33" name="Gewinkelte Verbindung 32"/>
          <p:cNvCxnSpPr>
            <a:stCxn id="5" idx="2"/>
            <a:endCxn id="29" idx="0"/>
          </p:cNvCxnSpPr>
          <p:nvPr/>
        </p:nvCxnSpPr>
        <p:spPr>
          <a:xfrm rot="5400000">
            <a:off x="1187263" y="3402649"/>
            <a:ext cx="926812" cy="143014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stCxn id="5" idx="2"/>
            <a:endCxn id="30" idx="0"/>
          </p:cNvCxnSpPr>
          <p:nvPr/>
        </p:nvCxnSpPr>
        <p:spPr>
          <a:xfrm rot="5400000">
            <a:off x="1835335" y="4050721"/>
            <a:ext cx="926812" cy="13400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stCxn id="5" idx="2"/>
            <a:endCxn id="31" idx="0"/>
          </p:cNvCxnSpPr>
          <p:nvPr/>
        </p:nvCxnSpPr>
        <p:spPr>
          <a:xfrm rot="16200000" flipH="1">
            <a:off x="2536310" y="3483748"/>
            <a:ext cx="919654" cy="12607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>
            <a:stCxn id="7" idx="2"/>
            <a:endCxn id="27" idx="0"/>
          </p:cNvCxnSpPr>
          <p:nvPr/>
        </p:nvCxnSpPr>
        <p:spPr>
          <a:xfrm rot="5400000">
            <a:off x="4682702" y="5140732"/>
            <a:ext cx="854804" cy="6182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>
            <a:stCxn id="7" idx="2"/>
            <a:endCxn id="28" idx="0"/>
          </p:cNvCxnSpPr>
          <p:nvPr/>
        </p:nvCxnSpPr>
        <p:spPr>
          <a:xfrm rot="16200000" flipH="1">
            <a:off x="5416839" y="5024870"/>
            <a:ext cx="854804" cy="8499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5967197" y="537321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accent1"/>
                </a:solidFill>
              </a:rPr>
              <a:t>viel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4545927" y="5373216"/>
            <a:ext cx="7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accent1"/>
                </a:solidFill>
              </a:rPr>
              <a:t>wenig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414259" y="4077072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accent1"/>
                </a:solidFill>
              </a:rPr>
              <a:t>chemisch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1760132" y="4077072"/>
            <a:ext cx="107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accent1"/>
                </a:solidFill>
              </a:rPr>
              <a:t>pflanzlich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2843808" y="4077072"/>
            <a:ext cx="16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accent1"/>
                </a:solidFill>
              </a:rPr>
              <a:t>homöopathisch</a:t>
            </a:r>
          </a:p>
        </p:txBody>
      </p:sp>
    </p:spTree>
    <p:extLst>
      <p:ext uri="{BB962C8B-B14F-4D97-AF65-F5344CB8AC3E}">
        <p14:creationId xmlns:p14="http://schemas.microsoft.com/office/powerpoint/2010/main" val="290187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Arbeitsauftrag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Erstellt einen möglichst kompakten Entscheidungsbaum</a:t>
            </a:r>
          </a:p>
          <a:p>
            <a:r>
              <a:rPr lang="de-CH" dirty="0"/>
              <a:t>Testet den Baum mit den Test-Fakten</a:t>
            </a:r>
          </a:p>
          <a:p>
            <a:r>
              <a:rPr lang="de-CH" dirty="0"/>
              <a:t>In 4er Gruppen</a:t>
            </a:r>
          </a:p>
          <a:p>
            <a:r>
              <a:rPr lang="de-CH" dirty="0"/>
              <a:t>Zeit: 15 Minuten</a:t>
            </a:r>
          </a:p>
          <a:p>
            <a:r>
              <a:rPr lang="de-CH" dirty="0"/>
              <a:t>Material: Fakt-Karten, Flip-Chart Blatt, Stift</a:t>
            </a:r>
          </a:p>
        </p:txBody>
      </p:sp>
    </p:spTree>
    <p:extLst>
      <p:ext uri="{BB962C8B-B14F-4D97-AF65-F5344CB8AC3E}">
        <p14:creationId xmlns:p14="http://schemas.microsoft.com/office/powerpoint/2010/main" val="3917146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 fontScale="92500" lnSpcReduction="20000"/>
          </a:bodyPr>
          <a:lstStyle/>
          <a:p>
            <a:r>
              <a:rPr lang="de-CH" dirty="0"/>
              <a:t>Regeln aus Daten generiert.</a:t>
            </a:r>
          </a:p>
          <a:p>
            <a:r>
              <a:rPr lang="de-CH" dirty="0"/>
              <a:t>Aufgrund von "Lisas" Einkaufsliste, kann eine Aussage gemacht werden über ihren "Zustand"</a:t>
            </a:r>
          </a:p>
          <a:p>
            <a:r>
              <a:rPr lang="de-CH" dirty="0"/>
              <a:t>Interessant wäre nun ihr zukünftiges Einkaufsverhalten!</a:t>
            </a:r>
          </a:p>
          <a:p>
            <a:endParaRPr lang="de-CH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259632" y="260648"/>
            <a:ext cx="6120680" cy="3485840"/>
            <a:chOff x="1115616" y="1238433"/>
            <a:chExt cx="6660803" cy="525815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38433"/>
              <a:ext cx="6660803" cy="5258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/>
          </p:nvSpPr>
          <p:spPr>
            <a:xfrm>
              <a:off x="5508104" y="2852936"/>
              <a:ext cx="79208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chemeClr val="tx1"/>
                  </a:solidFill>
                </a:rPr>
                <a:t>Regeln lernen</a:t>
              </a:r>
            </a:p>
          </p:txBody>
        </p:sp>
        <p:sp>
          <p:nvSpPr>
            <p:cNvPr id="7" name="Rechteck 6"/>
            <p:cNvSpPr/>
            <p:nvPr/>
          </p:nvSpPr>
          <p:spPr>
            <a:xfrm>
              <a:off x="5436096" y="5439559"/>
              <a:ext cx="929800" cy="432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chemeClr val="tx1"/>
                  </a:solidFill>
                </a:rPr>
                <a:t>Regeln anwenden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6732240" y="4293096"/>
              <a:ext cx="576064" cy="2160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700682" y="4077942"/>
              <a:ext cx="6964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/>
                <a:t>Regel</a:t>
              </a:r>
            </a:p>
            <a:p>
              <a:pPr algn="ctr"/>
              <a:r>
                <a:rPr lang="de-CH" dirty="0"/>
                <a:t>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02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Voraussagen aufgrund von Datenanalysen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4353">
            <a:off x="517556" y="2129788"/>
            <a:ext cx="24003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824">
            <a:off x="3824698" y="2363352"/>
            <a:ext cx="4546848" cy="15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636">
            <a:off x="2824819" y="3850407"/>
            <a:ext cx="2795034" cy="2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39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Daten wiederverwenden!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911">
            <a:off x="1670072" y="2142066"/>
            <a:ext cx="1887174" cy="177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815">
            <a:off x="4938782" y="2105413"/>
            <a:ext cx="2855013" cy="102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lh3.googleusercontent.com/ulEaiQr5fjqRVM0ftX5LnW8TOOpRWb2RNoHXY1cH0HDqPl2ow1Ub29NI_lso0xvrmp4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52477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228184" y="5207730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100 </a:t>
            </a:r>
            <a:r>
              <a:rPr lang="de-CH" dirty="0" err="1"/>
              <a:t>Mio</a:t>
            </a:r>
            <a:r>
              <a:rPr lang="de-CH" dirty="0"/>
              <a:t> User</a:t>
            </a:r>
          </a:p>
        </p:txBody>
      </p:sp>
    </p:spTree>
    <p:extLst>
      <p:ext uri="{BB962C8B-B14F-4D97-AF65-F5344CB8AC3E}">
        <p14:creationId xmlns:p14="http://schemas.microsoft.com/office/powerpoint/2010/main" val="238640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Schattenseiten</a:t>
            </a:r>
          </a:p>
        </p:txBody>
      </p:sp>
      <p:pic>
        <p:nvPicPr>
          <p:cNvPr id="7170" name="Picture 2" descr="https://stemke.piraten-nds.de/files/2013/08/Ueberwachungssta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605">
            <a:off x="350153" y="1895067"/>
            <a:ext cx="3705349" cy="14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inke-t-shirts.de/images/cover300/dieser-aufkleber-garantiert-mein-recht-auf-informationelle-selbstbestimmung_DLF997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4947">
            <a:off x="4630889" y="1956741"/>
            <a:ext cx="28575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464">
            <a:off x="926726" y="4216149"/>
            <a:ext cx="35814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96" y="4118815"/>
            <a:ext cx="2664296" cy="252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93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Positives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640">
            <a:off x="778336" y="2351929"/>
            <a:ext cx="3012788" cy="159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039">
            <a:off x="2374166" y="4603614"/>
            <a:ext cx="3235881" cy="16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i.ytimg.com/vi/j0YOXVlPUu4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529">
            <a:off x="4859476" y="2481542"/>
            <a:ext cx="3971950" cy="226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0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Die Frage ist WIE Big Data angewendet wird!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/>
          </a:p>
          <a:p>
            <a:r>
              <a:rPr lang="de-CH" dirty="0"/>
              <a:t>Big Data sagt NICHTS über Ursachen</a:t>
            </a:r>
          </a:p>
          <a:p>
            <a:endParaRPr lang="de-CH" dirty="0"/>
          </a:p>
          <a:p>
            <a:r>
              <a:rPr lang="de-CH" dirty="0"/>
              <a:t>Kann helfen die Welt besser verstehen.</a:t>
            </a:r>
          </a:p>
          <a:p>
            <a:endParaRPr lang="de-CH" dirty="0"/>
          </a:p>
          <a:p>
            <a:r>
              <a:rPr lang="de-CH" dirty="0"/>
              <a:t>Die Daten sind nur Schatten der Wirklichkeit!</a:t>
            </a:r>
          </a:p>
        </p:txBody>
      </p:sp>
    </p:spTree>
    <p:extLst>
      <p:ext uri="{BB962C8B-B14F-4D97-AF65-F5344CB8AC3E}">
        <p14:creationId xmlns:p14="http://schemas.microsoft.com/office/powerpoint/2010/main" val="52051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Geschichte von Target</a:t>
            </a:r>
          </a:p>
        </p:txBody>
      </p:sp>
      <p:pic>
        <p:nvPicPr>
          <p:cNvPr id="5" name="Inhaltsplatzhalter 4" descr="http://www.carolroth.com/wp-content/uploads/2012/04/Target_Bullseye_Business-300x30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84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Data Mining – Daten Bergbau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115616" y="1238433"/>
            <a:ext cx="6660803" cy="5258158"/>
            <a:chOff x="1115616" y="1238433"/>
            <a:chExt cx="6660803" cy="525815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38433"/>
              <a:ext cx="6660803" cy="5258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5508104" y="2852936"/>
              <a:ext cx="79208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chemeClr val="tx1"/>
                  </a:solidFill>
                </a:rPr>
                <a:t>Regeln lernen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5436096" y="5439559"/>
              <a:ext cx="871005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chemeClr val="tx1"/>
                  </a:solidFill>
                </a:rPr>
                <a:t>Regeln anwenden</a:t>
              </a:r>
            </a:p>
          </p:txBody>
        </p:sp>
        <p:sp>
          <p:nvSpPr>
            <p:cNvPr id="6" name="Rechteck 5"/>
            <p:cNvSpPr/>
            <p:nvPr/>
          </p:nvSpPr>
          <p:spPr>
            <a:xfrm>
              <a:off x="6732240" y="4293096"/>
              <a:ext cx="576064" cy="2160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700682" y="4077942"/>
              <a:ext cx="6964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/>
                <a:t>Regel</a:t>
              </a:r>
            </a:p>
            <a:p>
              <a:pPr algn="ctr"/>
              <a:r>
                <a:rPr lang="de-CH" dirty="0"/>
                <a:t>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55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Unsere Daten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414475"/>
              </p:ext>
            </p:extLst>
          </p:nvPr>
        </p:nvGraphicFramePr>
        <p:xfrm>
          <a:off x="971600" y="1556792"/>
          <a:ext cx="7416823" cy="4714875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136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Werkzeug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Medikamente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Kosmetik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Früchte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effectLst/>
                        </a:rPr>
                        <a:t>Schwanger?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outdoor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chemisch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parfümiert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viel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nein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solidFill>
                            <a:schemeClr val="bg1"/>
                          </a:solidFill>
                          <a:effectLst/>
                        </a:rPr>
                        <a:t>outdoor</a:t>
                      </a:r>
                      <a:endParaRPr lang="de-CH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solidFill>
                            <a:schemeClr val="bg1"/>
                          </a:solidFill>
                          <a:effectLst/>
                        </a:rPr>
                        <a:t>chemisch</a:t>
                      </a:r>
                      <a:endParaRPr lang="de-CH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solidFill>
                            <a:schemeClr val="bg1"/>
                          </a:solidFill>
                          <a:effectLst/>
                        </a:rPr>
                        <a:t>parfümiert</a:t>
                      </a:r>
                      <a:endParaRPr lang="de-CH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solidFill>
                            <a:schemeClr val="bg1"/>
                          </a:solidFill>
                          <a:effectLst/>
                        </a:rPr>
                        <a:t>wenig</a:t>
                      </a:r>
                      <a:endParaRPr lang="de-CH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nein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outdoor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pflanzlich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parfümiert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viel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effectLst/>
                        </a:rPr>
                        <a:t>ja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indoor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homöopathisch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parfümiert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viel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effectLst/>
                        </a:rPr>
                        <a:t>ja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kein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homöopathisch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kein parfüm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viel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effectLst/>
                        </a:rPr>
                        <a:t>ja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kein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homöopathisch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kein </a:t>
                      </a:r>
                      <a:r>
                        <a:rPr lang="de-CH" sz="2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parfüm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solidFill>
                            <a:schemeClr val="bg1"/>
                          </a:solidFill>
                          <a:effectLst/>
                        </a:rPr>
                        <a:t>wenig</a:t>
                      </a:r>
                      <a:endParaRPr lang="de-CH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nein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kein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pflanzlich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kein parfüm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wenig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effectLst/>
                        </a:rPr>
                        <a:t>ja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indoor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chemisch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parfümiert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viel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nein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kein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chemisch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kein </a:t>
                      </a:r>
                      <a:r>
                        <a:rPr lang="de-CH" sz="2000" u="none" strike="noStrike" dirty="0" err="1">
                          <a:effectLst/>
                        </a:rPr>
                        <a:t>parfüm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viel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effectLst/>
                        </a:rPr>
                        <a:t>ja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 err="1">
                          <a:effectLst/>
                        </a:rPr>
                        <a:t>indoor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homöopathisch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kein parfüm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viel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effectLst/>
                        </a:rPr>
                        <a:t>ja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indoor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chemisch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kein parfüm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wenig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effectLst/>
                        </a:rPr>
                        <a:t>ja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indoor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pflanzlich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parfümiert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wenig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effectLst/>
                        </a:rPr>
                        <a:t>ja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outdoor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pflanzlich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kein parfüm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viel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effectLst/>
                        </a:rPr>
                        <a:t>ja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indoor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homöopathisch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parfümiert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wenig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nein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7020272" y="1556792"/>
            <a:ext cx="1368152" cy="4680520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413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076122"/>
              </p:ext>
            </p:extLst>
          </p:nvPr>
        </p:nvGraphicFramePr>
        <p:xfrm>
          <a:off x="971600" y="1556792"/>
          <a:ext cx="1368206" cy="4714875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136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Werkzeug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outdoor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solidFill>
                            <a:schemeClr val="bg1"/>
                          </a:solidFill>
                          <a:effectLst/>
                        </a:rPr>
                        <a:t>outdoor</a:t>
                      </a:r>
                      <a:endParaRPr lang="de-CH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outdoor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indoor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kein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kein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kein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indoor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kein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 err="1">
                          <a:effectLst/>
                        </a:rPr>
                        <a:t>indoor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indoor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indoor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outdoor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indoor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8582"/>
              </p:ext>
            </p:extLst>
          </p:nvPr>
        </p:nvGraphicFramePr>
        <p:xfrm>
          <a:off x="3995936" y="1988840"/>
          <a:ext cx="3312369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1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 </a:t>
                      </a:r>
                      <a:endParaRPr lang="de-CH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Ja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Nein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Werkzeug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outdoor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2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2</a:t>
                      </a:r>
                      <a:endParaRPr lang="de-CH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indoor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4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2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kein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3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1</a:t>
                      </a:r>
                      <a:endParaRPr lang="de-CH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6532994" y="2653676"/>
            <a:ext cx="720080" cy="288032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5757179" y="2941708"/>
            <a:ext cx="720080" cy="288032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5757179" y="3268459"/>
            <a:ext cx="720080" cy="288032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Gestreifter Pfeil nach rechts 10"/>
          <p:cNvSpPr/>
          <p:nvPr/>
        </p:nvSpPr>
        <p:spPr>
          <a:xfrm>
            <a:off x="2555776" y="2420888"/>
            <a:ext cx="1224136" cy="612067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Gestreifter Pfeil nach rechts 11"/>
          <p:cNvSpPr/>
          <p:nvPr/>
        </p:nvSpPr>
        <p:spPr>
          <a:xfrm rot="7733121">
            <a:off x="4726399" y="3827522"/>
            <a:ext cx="1224136" cy="612067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973559"/>
              </p:ext>
            </p:extLst>
          </p:nvPr>
        </p:nvGraphicFramePr>
        <p:xfrm>
          <a:off x="2966869" y="4941168"/>
          <a:ext cx="5580620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Regel</a:t>
                      </a:r>
                      <a:endParaRPr lang="de-CH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Fehlerquote</a:t>
                      </a:r>
                      <a:endParaRPr lang="de-CH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Totale Fehlerquote</a:t>
                      </a:r>
                      <a:endParaRPr lang="de-CH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9295" algn="l"/>
                        </a:tabLst>
                      </a:pPr>
                      <a:r>
                        <a:rPr lang="de-CH" sz="1800">
                          <a:effectLst/>
                        </a:rPr>
                        <a:t>outdoor 	</a:t>
                      </a:r>
                      <a:r>
                        <a:rPr lang="de-CH" sz="1800">
                          <a:effectLst/>
                          <a:sym typeface="Wingdings"/>
                        </a:rPr>
                        <a:t></a:t>
                      </a:r>
                      <a:r>
                        <a:rPr lang="de-CH" sz="1800">
                          <a:effectLst/>
                        </a:rPr>
                        <a:t> nein</a:t>
                      </a:r>
                      <a:endParaRPr lang="de-CH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9295" algn="l"/>
                        </a:tabLst>
                      </a:pPr>
                      <a:r>
                        <a:rPr lang="de-CH" sz="1800">
                          <a:effectLst/>
                        </a:rPr>
                        <a:t>indoor 	</a:t>
                      </a:r>
                      <a:r>
                        <a:rPr lang="de-CH" sz="1800">
                          <a:effectLst/>
                          <a:sym typeface="Wingdings"/>
                        </a:rPr>
                        <a:t></a:t>
                      </a:r>
                      <a:r>
                        <a:rPr lang="de-CH" sz="1800">
                          <a:effectLst/>
                        </a:rPr>
                        <a:t> ja</a:t>
                      </a:r>
                      <a:endParaRPr lang="de-CH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9295" algn="l"/>
                        </a:tabLst>
                      </a:pPr>
                      <a:r>
                        <a:rPr lang="de-CH" sz="1800">
                          <a:effectLst/>
                        </a:rPr>
                        <a:t>kein	</a:t>
                      </a:r>
                      <a:r>
                        <a:rPr lang="de-CH" sz="1800">
                          <a:effectLst/>
                          <a:sym typeface="Wingdings"/>
                        </a:rPr>
                        <a:t></a:t>
                      </a:r>
                      <a:r>
                        <a:rPr lang="de-CH" sz="1800">
                          <a:effectLst/>
                        </a:rPr>
                        <a:t> ja</a:t>
                      </a:r>
                      <a:endParaRPr lang="de-CH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2/4</a:t>
                      </a:r>
                      <a:endParaRPr lang="de-CH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2/6</a:t>
                      </a:r>
                      <a:endParaRPr lang="de-CH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1/4</a:t>
                      </a:r>
                      <a:endParaRPr lang="de-CH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5/14</a:t>
                      </a:r>
                      <a:endParaRPr lang="de-CH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hteck 13"/>
          <p:cNvSpPr/>
          <p:nvPr/>
        </p:nvSpPr>
        <p:spPr>
          <a:xfrm>
            <a:off x="4860032" y="4749615"/>
            <a:ext cx="3744416" cy="165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6291314" y="4749616"/>
            <a:ext cx="2529157" cy="165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Lernregel</a:t>
            </a:r>
          </a:p>
        </p:txBody>
      </p:sp>
    </p:spTree>
    <p:extLst>
      <p:ext uri="{BB962C8B-B14F-4D97-AF65-F5344CB8AC3E}">
        <p14:creationId xmlns:p14="http://schemas.microsoft.com/office/powerpoint/2010/main" val="4764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Arbeitsauftrag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Erstellt ein Regel-Set mit der 1R Methode für die Beispieldaten</a:t>
            </a:r>
          </a:p>
          <a:p>
            <a:r>
              <a:rPr lang="de-CH" dirty="0"/>
              <a:t>Überprüft die Regeln anhand der Testdaten</a:t>
            </a:r>
          </a:p>
          <a:p>
            <a:r>
              <a:rPr lang="de-CH" dirty="0"/>
              <a:t>Zeit: 20 Minuten</a:t>
            </a:r>
          </a:p>
        </p:txBody>
      </p:sp>
    </p:spTree>
    <p:extLst>
      <p:ext uri="{BB962C8B-B14F-4D97-AF65-F5344CB8AC3E}">
        <p14:creationId xmlns:p14="http://schemas.microsoft.com/office/powerpoint/2010/main" val="282706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Naiver </a:t>
            </a:r>
            <a:r>
              <a:rPr lang="de-CH" b="1" dirty="0" err="1">
                <a:solidFill>
                  <a:schemeClr val="accent4">
                    <a:lumMod val="75000"/>
                  </a:schemeClr>
                </a:solidFill>
              </a:rPr>
              <a:t>Bayes</a:t>
            </a:r>
            <a:endParaRPr lang="de-CH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Alle Kriterien werden als unabhängig betrachtet</a:t>
            </a:r>
          </a:p>
          <a:p>
            <a:r>
              <a:rPr lang="de-CH" dirty="0"/>
              <a:t>Alle Kriterien gleich gewichtet</a:t>
            </a:r>
          </a:p>
          <a:p>
            <a:r>
              <a:rPr lang="de-CH" dirty="0"/>
              <a:t>Ein Mass für die Eintretens-Wahrscheinlichkeit</a:t>
            </a:r>
          </a:p>
        </p:txBody>
      </p:sp>
    </p:spTree>
    <p:extLst>
      <p:ext uri="{BB962C8B-B14F-4D97-AF65-F5344CB8AC3E}">
        <p14:creationId xmlns:p14="http://schemas.microsoft.com/office/powerpoint/2010/main" val="145591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94985"/>
              </p:ext>
            </p:extLst>
          </p:nvPr>
        </p:nvGraphicFramePr>
        <p:xfrm>
          <a:off x="611560" y="1556792"/>
          <a:ext cx="1368206" cy="4714875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136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Werkzeug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outdoor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solidFill>
                            <a:schemeClr val="bg1"/>
                          </a:solidFill>
                          <a:effectLst/>
                        </a:rPr>
                        <a:t>outdoor</a:t>
                      </a:r>
                      <a:endParaRPr lang="de-CH" sz="2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 err="1">
                          <a:effectLst/>
                        </a:rPr>
                        <a:t>outdoor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indoor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kein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kein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kein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indoor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kein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 err="1">
                          <a:effectLst/>
                        </a:rPr>
                        <a:t>indoor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indoor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indoor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outdoor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indoor</a:t>
                      </a:r>
                      <a:endParaRPr lang="de-CH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14062"/>
              </p:ext>
            </p:extLst>
          </p:nvPr>
        </p:nvGraphicFramePr>
        <p:xfrm>
          <a:off x="3419872" y="1268760"/>
          <a:ext cx="3312369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1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 </a:t>
                      </a:r>
                      <a:endParaRPr lang="de-CH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Ja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Nein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Werkzeug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outdoor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2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2</a:t>
                      </a:r>
                      <a:endParaRPr lang="de-CH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 err="1">
                          <a:effectLst/>
                        </a:rPr>
                        <a:t>indoor</a:t>
                      </a:r>
                      <a:endParaRPr lang="de-CH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4</a:t>
                      </a:r>
                      <a:endParaRPr lang="de-CH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2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kein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3</a:t>
                      </a:r>
                      <a:endParaRPr lang="de-CH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1</a:t>
                      </a:r>
                      <a:endParaRPr lang="de-CH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Gestreifter Pfeil nach rechts 10"/>
          <p:cNvSpPr/>
          <p:nvPr/>
        </p:nvSpPr>
        <p:spPr>
          <a:xfrm rot="20755735">
            <a:off x="2107760" y="2420888"/>
            <a:ext cx="1224136" cy="612067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Naiver </a:t>
            </a:r>
            <a:r>
              <a:rPr lang="de-CH" b="1" dirty="0" err="1">
                <a:solidFill>
                  <a:schemeClr val="accent4">
                    <a:lumMod val="75000"/>
                  </a:schemeClr>
                </a:solidFill>
              </a:rPr>
              <a:t>Bayes</a:t>
            </a:r>
            <a:endParaRPr lang="de-CH" b="1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el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679573"/>
                  </p:ext>
                </p:extLst>
              </p:nvPr>
            </p:nvGraphicFramePr>
            <p:xfrm>
              <a:off x="3419872" y="2852936"/>
              <a:ext cx="3312369" cy="15714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415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0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7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90500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Wahrscheinlichkeit</a:t>
                          </a:r>
                          <a:r>
                            <a:rPr lang="de-CH" sz="1800" baseline="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P(ja)    P(nein)</a:t>
                          </a:r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endParaRPr lang="de-CH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dirty="0" err="1">
                              <a:effectLst/>
                            </a:rPr>
                            <a:t>outdoor</a:t>
                          </a:r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de-CH" sz="1800" i="1" smtClean="0">
                                        <a:effectLst/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800" b="0" i="1" smtClean="0">
                                        <a:effectLst/>
                                        <a:latin typeface="Cambria Math"/>
                                        <a:cs typeface="Arial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CH" sz="1800" b="0" i="1" smtClean="0">
                                        <a:effectLst/>
                                        <a:latin typeface="Cambria Math"/>
                                        <a:cs typeface="Arial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de-CH" sz="1800" i="1" smtClean="0">
                                        <a:effectLst/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800" b="0" i="1" smtClean="0">
                                        <a:effectLst/>
                                        <a:latin typeface="Cambria Math"/>
                                        <a:cs typeface="Arial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CH" sz="1800" b="0" i="1" smtClean="0">
                                        <a:effectLst/>
                                        <a:latin typeface="Cambria Math"/>
                                        <a:cs typeface="Arial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>
                              <a:effectLst/>
                            </a:rPr>
                            <a:t>indoor</a:t>
                          </a:r>
                          <a:endParaRPr lang="de-CH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de-CH" sz="1800" i="1" smtClean="0">
                                        <a:effectLst/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800" b="0" i="1" smtClean="0">
                                        <a:effectLst/>
                                        <a:latin typeface="Cambria Math"/>
                                        <a:cs typeface="Arial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de-CH" sz="1800" b="0" i="1" smtClean="0">
                                        <a:effectLst/>
                                        <a:latin typeface="Cambria Math"/>
                                        <a:cs typeface="Arial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de-CH" sz="1800" i="1" smtClean="0">
                                        <a:effectLst/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800" b="0" i="1" smtClean="0">
                                        <a:effectLst/>
                                        <a:latin typeface="Cambria Math"/>
                                        <a:cs typeface="Arial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CH" sz="1800" b="0" i="1" smtClean="0">
                                        <a:effectLst/>
                                        <a:latin typeface="Cambria Math"/>
                                        <a:cs typeface="Arial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dirty="0">
                              <a:effectLst/>
                            </a:rPr>
                            <a:t>kein</a:t>
                          </a:r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de-CH" sz="1800" i="1" smtClean="0">
                                        <a:effectLst/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800" b="0" i="1" smtClean="0">
                                        <a:effectLst/>
                                        <a:latin typeface="Cambria Math"/>
                                        <a:cs typeface="Arial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de-CH" sz="1800" b="0" i="1" smtClean="0">
                                        <a:effectLst/>
                                        <a:latin typeface="Cambria Math"/>
                                        <a:cs typeface="Arial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de-CH" sz="1800" i="1" smtClean="0">
                                        <a:effectLst/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800" b="0" i="1" smtClean="0">
                                        <a:effectLst/>
                                        <a:latin typeface="Cambria Math"/>
                                        <a:cs typeface="Arial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sz="1800" b="0" i="1" smtClean="0">
                                        <a:effectLst/>
                                        <a:latin typeface="Cambria Math"/>
                                        <a:cs typeface="Arial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el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5679573"/>
                  </p:ext>
                </p:extLst>
              </p:nvPr>
            </p:nvGraphicFramePr>
            <p:xfrm>
              <a:off x="3419872" y="2852936"/>
              <a:ext cx="3312369" cy="15528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41542"/>
                    <a:gridCol w="700056"/>
                    <a:gridCol w="870771"/>
                  </a:tblGrid>
                  <a:tr h="296926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Wahrscheinlichkeit</a:t>
                          </a:r>
                          <a:r>
                            <a:rPr lang="de-CH" sz="1800" baseline="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P(ja)    P(nein)</a:t>
                          </a:r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endParaRPr lang="de-CH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CH"/>
                        </a:p>
                      </a:txBody>
                      <a:tcPr/>
                    </a:tc>
                  </a:tr>
                  <a:tr h="418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dirty="0" err="1">
                              <a:effectLst/>
                            </a:rPr>
                            <a:t>outdoor</a:t>
                          </a:r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>
                        <a:blipFill rotWithShape="1">
                          <a:blip r:embed="rId2"/>
                          <a:stretch>
                            <a:fillRect l="-247826" t="-82609" r="-125217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>
                        <a:blipFill rotWithShape="1">
                          <a:blip r:embed="rId2"/>
                          <a:stretch>
                            <a:fillRect l="-279720" t="-82609" r="-699" b="-204348"/>
                          </a:stretch>
                        </a:blipFill>
                      </a:tcPr>
                    </a:tc>
                  </a:tr>
                  <a:tr h="418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>
                              <a:effectLst/>
                            </a:rPr>
                            <a:t>indoor</a:t>
                          </a:r>
                          <a:endParaRPr lang="de-CH" sz="1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>
                        <a:blipFill rotWithShape="1">
                          <a:blip r:embed="rId2"/>
                          <a:stretch>
                            <a:fillRect l="-247826" t="-185294" r="-125217" b="-10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>
                        <a:blipFill rotWithShape="1">
                          <a:blip r:embed="rId2"/>
                          <a:stretch>
                            <a:fillRect l="-279720" t="-185294" r="-699" b="-107353"/>
                          </a:stretch>
                        </a:blipFill>
                      </a:tcPr>
                    </a:tc>
                  </a:tr>
                  <a:tr h="418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dirty="0">
                              <a:effectLst/>
                            </a:rPr>
                            <a:t>kein</a:t>
                          </a:r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>
                        <a:blipFill rotWithShape="1">
                          <a:blip r:embed="rId2"/>
                          <a:stretch>
                            <a:fillRect l="-247826" t="-281159" r="-125217" b="-5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>
                        <a:blipFill rotWithShape="1">
                          <a:blip r:embed="rId2"/>
                          <a:stretch>
                            <a:fillRect l="-279720" t="-281159" r="-699" b="-57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Nach links gekrümmter Pfeil 1"/>
          <p:cNvSpPr/>
          <p:nvPr/>
        </p:nvSpPr>
        <p:spPr>
          <a:xfrm>
            <a:off x="6876256" y="2281261"/>
            <a:ext cx="576064" cy="1291755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39941"/>
                  </p:ext>
                </p:extLst>
              </p:nvPr>
            </p:nvGraphicFramePr>
            <p:xfrm>
              <a:off x="7164288" y="3687930"/>
              <a:ext cx="1874362" cy="13904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7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71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8829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dirty="0">
                              <a:effectLst/>
                            </a:rPr>
                            <a:t>Ereignis</a:t>
                          </a:r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de-C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ja</a:t>
                          </a:r>
                        </a:p>
                      </a:txBody>
                      <a:tcPr marL="44450" marR="4445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dirty="0">
                              <a:effectLst/>
                            </a:rPr>
                            <a:t>nein</a:t>
                          </a:r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44450" marR="4445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dirty="0">
                              <a:effectLst/>
                            </a:rPr>
                            <a:t>5</a:t>
                          </a:r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71755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</a:txBody>
                      <a:tcPr marL="44450" marR="44450" marT="0" marB="0" vert="vert27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dirty="0">
                              <a:effectLst/>
                            </a:rPr>
                            <a:t> </a:t>
                          </a:r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 vert="vert27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de-CH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de-CH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CH" sz="18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4450" marR="4445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de-CH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de-CH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39941"/>
                  </p:ext>
                </p:extLst>
              </p:nvPr>
            </p:nvGraphicFramePr>
            <p:xfrm>
              <a:off x="7164288" y="3687930"/>
              <a:ext cx="1874362" cy="13533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7181"/>
                    <a:gridCol w="937181"/>
                  </a:tblGrid>
                  <a:tr h="315468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dirty="0">
                              <a:effectLst/>
                            </a:rPr>
                            <a:t>Ereignis</a:t>
                          </a:r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de-CH"/>
                        </a:p>
                      </a:txBody>
                      <a:tcPr/>
                    </a:tc>
                  </a:tr>
                  <a:tr h="29692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ja</a:t>
                          </a:r>
                        </a:p>
                      </a:txBody>
                      <a:tcPr marL="44450" marR="4445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dirty="0">
                              <a:effectLst/>
                            </a:rPr>
                            <a:t>nein</a:t>
                          </a:r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29692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44450" marR="4445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dirty="0">
                              <a:effectLst/>
                            </a:rPr>
                            <a:t>5</a:t>
                          </a:r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 anchor="ctr"/>
                    </a:tc>
                  </a:tr>
                  <a:tr h="25400">
                    <a:tc>
                      <a:txBody>
                        <a:bodyPr/>
                        <a:lstStyle/>
                        <a:p>
                          <a:pPr marL="0" marR="71755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</a:txBody>
                      <a:tcPr marL="44450" marR="44450" marT="0" marB="0" vert="vert27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CH" sz="1800" dirty="0">
                              <a:effectLst/>
                            </a:rPr>
                            <a:t> </a:t>
                          </a:r>
                          <a:endParaRPr lang="de-CH" sz="1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44450" marR="44450" marT="0" marB="0" vert="vert270" anchor="ctr"/>
                    </a:tc>
                  </a:tr>
                  <a:tr h="418656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t="-23478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ctr">
                        <a:blipFill rotWithShape="1">
                          <a:blip r:embed="rId3"/>
                          <a:stretch>
                            <a:fillRect l="-100000" t="-2347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9" name="Gruppieren 18"/>
          <p:cNvGrpSpPr/>
          <p:nvPr/>
        </p:nvGrpSpPr>
        <p:grpSpPr>
          <a:xfrm>
            <a:off x="2339752" y="4725144"/>
            <a:ext cx="4392488" cy="1368152"/>
            <a:chOff x="2339752" y="4725144"/>
            <a:chExt cx="4392488" cy="1368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hteck 2"/>
                <p:cNvSpPr/>
                <p:nvPr/>
              </p:nvSpPr>
              <p:spPr>
                <a:xfrm>
                  <a:off x="3030111" y="5064399"/>
                  <a:ext cx="3555332" cy="8772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𝑗𝑎</m:t>
                            </m:r>
                          </m:e>
                        </m:d>
                        <m:r>
                          <a:rPr lang="de-CH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∏"/>
                            <m:limLoc m:val="undOvr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CH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𝑗𝑎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de-CH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𝐸𝑟𝑒𝑖𝑔𝑛𝑖𝑠</m:t>
                            </m:r>
                          </m:sub>
                        </m:sSub>
                        <m:r>
                          <a:rPr lang="de-CH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𝑗𝑎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3" name="Rechteck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111" y="5064399"/>
                  <a:ext cx="3555332" cy="8772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feld 6"/>
            <p:cNvSpPr txBox="1"/>
            <p:nvPr/>
          </p:nvSpPr>
          <p:spPr>
            <a:xfrm>
              <a:off x="2483768" y="4869160"/>
              <a:ext cx="2601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Wahrscheinlichkeit für JA:</a:t>
              </a:r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2339752" y="4725144"/>
              <a:ext cx="4392488" cy="136815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25785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Berechnung der Wahrscheinlichkeit, dass das Ereignis eintritt.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852936"/>
                <a:ext cx="8229600" cy="352839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de-CH" dirty="0"/>
                  <a:t>Berechnung der Wahrscheinlichkeit für JA:</a:t>
                </a:r>
              </a:p>
              <a:p>
                <a:pPr marL="0" indent="0" algn="r">
                  <a:spcAft>
                    <a:spcPts val="500"/>
                  </a:spcAft>
                  <a:buNone/>
                </a:pPr>
                <a:r>
                  <a:rPr lang="de-CH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CH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de-CH" dirty="0"/>
                  <a:t> *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de-CH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de-CH" dirty="0"/>
                  <a:t> *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de-CH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de-CH" dirty="0"/>
                  <a:t> *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de-CH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de-CH" dirty="0"/>
                  <a:t>  *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de-CH" b="0" i="1" smtClean="0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de-CH" i="1">
                        <a:latin typeface="Cambria Math"/>
                      </a:rPr>
                      <m:t> </m:t>
                    </m:r>
                  </m:oMath>
                </a14:m>
                <a:r>
                  <a:rPr lang="de-CH" dirty="0"/>
                  <a:t>=  0.00705</a:t>
                </a:r>
              </a:p>
              <a:p>
                <a:pPr marL="0" indent="0">
                  <a:buNone/>
                </a:pPr>
                <a:r>
                  <a:rPr lang="de-CH" dirty="0">
                    <a:solidFill>
                      <a:schemeClr val="accent1">
                        <a:lumMod val="75000"/>
                      </a:schemeClr>
                    </a:solidFill>
                  </a:rPr>
                  <a:t>Berechnung der Wahrscheinlichkeit für NEIN:</a:t>
                </a:r>
              </a:p>
              <a:p>
                <a:pPr marL="0" indent="0" algn="r">
                  <a:spcAft>
                    <a:spcPts val="5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CH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CH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de-CH" dirty="0">
                    <a:solidFill>
                      <a:schemeClr val="accent1">
                        <a:lumMod val="75000"/>
                      </a:schemeClr>
                    </a:solidFill>
                  </a:rPr>
                  <a:t> *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CH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de-CH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de-CH" dirty="0">
                    <a:solidFill>
                      <a:schemeClr val="accent1">
                        <a:lumMod val="75000"/>
                      </a:schemeClr>
                    </a:solidFill>
                  </a:rPr>
                  <a:t> *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CH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de-CH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de-CH" dirty="0">
                    <a:solidFill>
                      <a:schemeClr val="accent1">
                        <a:lumMod val="75000"/>
                      </a:schemeClr>
                    </a:solidFill>
                  </a:rPr>
                  <a:t> *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CH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CH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de-CH" dirty="0">
                    <a:solidFill>
                      <a:schemeClr val="accent1">
                        <a:lumMod val="75000"/>
                      </a:schemeClr>
                    </a:solidFill>
                  </a:rPr>
                  <a:t>  *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CH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de-CH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de-CH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CH" dirty="0">
                    <a:solidFill>
                      <a:schemeClr val="accent1">
                        <a:lumMod val="75000"/>
                      </a:schemeClr>
                    </a:solidFill>
                  </a:rPr>
                  <a:t>=  0.01371</a:t>
                </a:r>
              </a:p>
              <a:p>
                <a:pPr marL="0" indent="0">
                  <a:spcAft>
                    <a:spcPts val="500"/>
                  </a:spcAft>
                  <a:buNone/>
                </a:pPr>
                <a:r>
                  <a:rPr lang="de-CH" dirty="0"/>
                  <a:t>Normalisieren: P(ja)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/>
                          </a:rPr>
                          <m:t>0.00705</m:t>
                        </m:r>
                      </m:num>
                      <m:den>
                        <m:r>
                          <a:rPr lang="de-CH" b="0" i="1" smtClean="0">
                            <a:latin typeface="Cambria Math"/>
                          </a:rPr>
                          <m:t>0.00705+0.01371</m:t>
                        </m:r>
                      </m:den>
                    </m:f>
                  </m:oMath>
                </a14:m>
                <a:r>
                  <a:rPr lang="de-CH" dirty="0"/>
                  <a:t> = 0.34 = 34%</a:t>
                </a:r>
              </a:p>
              <a:p>
                <a:pPr marL="0" indent="0">
                  <a:buNone/>
                </a:pPr>
                <a:r>
                  <a:rPr lang="de-CH" dirty="0">
                    <a:solidFill>
                      <a:schemeClr val="accent1">
                        <a:lumMod val="75000"/>
                      </a:schemeClr>
                    </a:solidFill>
                  </a:rPr>
                  <a:t>Normalisieren: P(nein)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0.0</m:t>
                        </m:r>
                        <m:r>
                          <a:rPr lang="de-CH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1371</m:t>
                        </m:r>
                      </m:num>
                      <m:den>
                        <m:r>
                          <a:rPr lang="de-CH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0.00705+0.01371</m:t>
                        </m:r>
                      </m:den>
                    </m:f>
                  </m:oMath>
                </a14:m>
                <a:r>
                  <a:rPr lang="de-CH" dirty="0">
                    <a:solidFill>
                      <a:schemeClr val="accent1">
                        <a:lumMod val="75000"/>
                      </a:schemeClr>
                    </a:solidFill>
                  </a:rPr>
                  <a:t> = 0.66 = 66%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852936"/>
                <a:ext cx="8229600" cy="3528392"/>
              </a:xfrm>
              <a:blipFill>
                <a:blip r:embed="rId2"/>
                <a:stretch>
                  <a:fillRect l="-1407" t="-2763" r="-140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46052"/>
              </p:ext>
            </p:extLst>
          </p:nvPr>
        </p:nvGraphicFramePr>
        <p:xfrm>
          <a:off x="539552" y="1700808"/>
          <a:ext cx="7416823" cy="942975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136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Werkzeug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Medikamente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Kosmetik</a:t>
                      </a:r>
                      <a:endParaRPr lang="de-CH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Früchte</a:t>
                      </a:r>
                      <a:endParaRPr lang="de-CH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Schwanger?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outdoor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chemisch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parfümiert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viel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effectLst/>
                        </a:rPr>
                        <a:t>?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outdoor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>
                          <a:effectLst/>
                        </a:rPr>
                        <a:t>chemisch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parfümiert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effectLst/>
                        </a:rPr>
                        <a:t>wenig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u="none" strike="noStrike" dirty="0">
                          <a:effectLst/>
                        </a:rPr>
                        <a:t>?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8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Bildschirmpräsentation (4:3)</PresentationFormat>
  <Paragraphs>257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Larissa</vt:lpstr>
      <vt:lpstr>Big Data – Data Mining</vt:lpstr>
      <vt:lpstr>Geschichte von Target</vt:lpstr>
      <vt:lpstr>Data Mining – Daten Bergbau</vt:lpstr>
      <vt:lpstr>Unsere Daten</vt:lpstr>
      <vt:lpstr>PowerPoint-Präsentation</vt:lpstr>
      <vt:lpstr>Arbeitsauftrag</vt:lpstr>
      <vt:lpstr>Naiver Bayes</vt:lpstr>
      <vt:lpstr>PowerPoint-Präsentation</vt:lpstr>
      <vt:lpstr>Berechnung der Wahrscheinlichkeit, dass das Ereignis eintritt.</vt:lpstr>
      <vt:lpstr>Arbeitsauftrag</vt:lpstr>
      <vt:lpstr>Entscheidungsbaum</vt:lpstr>
      <vt:lpstr>Arbeitsauftrag</vt:lpstr>
      <vt:lpstr>PowerPoint-Präsentation</vt:lpstr>
      <vt:lpstr>Voraussagen aufgrund von Datenanalysen</vt:lpstr>
      <vt:lpstr>Daten wiederverwenden!</vt:lpstr>
      <vt:lpstr>Schattenseiten</vt:lpstr>
      <vt:lpstr>Positives</vt:lpstr>
      <vt:lpstr>Die Frage ist WIE Big Data angewendet wird!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– Data Mining</dc:title>
  <dc:creator>mckunz</dc:creator>
  <cp:lastModifiedBy>Christian Kunz</cp:lastModifiedBy>
  <cp:revision>43</cp:revision>
  <dcterms:created xsi:type="dcterms:W3CDTF">2016-05-19T23:25:41Z</dcterms:created>
  <dcterms:modified xsi:type="dcterms:W3CDTF">2016-06-03T13:30:11Z</dcterms:modified>
</cp:coreProperties>
</file>